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9"/>
  </p:notesMasterIdLst>
  <p:sldIdLst>
    <p:sldId id="256" r:id="rId2"/>
    <p:sldId id="541" r:id="rId3"/>
    <p:sldId id="553" r:id="rId4"/>
    <p:sldId id="556" r:id="rId5"/>
    <p:sldId id="554" r:id="rId6"/>
    <p:sldId id="555" r:id="rId7"/>
    <p:sldId id="480" r:id="rId8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494F60"/>
    <a:srgbClr val="C0C0C0"/>
    <a:srgbClr val="383D4B"/>
    <a:srgbClr val="717375"/>
    <a:srgbClr val="B61430"/>
    <a:srgbClr val="F1903A"/>
    <a:srgbClr val="49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68" y="5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29ED-E64B-4F9C-9F1C-6B43EF774E4D}" type="datetimeFigureOut">
              <a:rPr lang="pt-PT" smtClean="0"/>
              <a:t>12/06/2023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E7D6-DD16-43E3-B115-2AD82A56797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209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070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02705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973950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71525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8C76B2E-00AC-4149-9B65-53BB71842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056FAA4A-D046-47DC-B8EC-E44F59BAD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E221CC8-2ABE-47BE-9F50-5563528D8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62625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94" y="6565016"/>
            <a:ext cx="7620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21" y="6688777"/>
            <a:ext cx="1447800" cy="3429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060833" y="2806348"/>
            <a:ext cx="45571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7167" y="1572491"/>
            <a:ext cx="867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pt-PT" sz="2400" b="1" dirty="0">
                <a:solidFill>
                  <a:srgbClr val="494F60"/>
                </a:solidFill>
              </a:rPr>
              <a:t>Direito Internacional do Ambiente e da Energia</a:t>
            </a:r>
            <a:endParaRPr lang="en-US" sz="2400" b="1" dirty="0">
              <a:solidFill>
                <a:srgbClr val="494F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088" y="3633992"/>
            <a:ext cx="8668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PT" altLang="pt-PT" sz="2200" dirty="0">
                <a:solidFill>
                  <a:srgbClr val="494F60"/>
                </a:solidFill>
              </a:rPr>
              <a:t>Licenciatura em Engenharia da Energia e Ambiente – Questões de Direito Internacional da Energia</a:t>
            </a:r>
          </a:p>
          <a:p>
            <a:pPr>
              <a:spcBef>
                <a:spcPct val="0"/>
              </a:spcBef>
            </a:pPr>
            <a:endParaRPr lang="en-US" altLang="pt-PT" sz="2200" dirty="0">
              <a:solidFill>
                <a:srgbClr val="494F6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7C6BDD-AB5A-482B-97BC-889C70B2F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303" y="6563802"/>
            <a:ext cx="13620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PT" sz="4400" b="1" dirty="0">
                <a:solidFill>
                  <a:schemeClr val="bg1"/>
                </a:solidFill>
              </a:rPr>
              <a:t>Questões de Direito Internacional da Energia </a:t>
            </a: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400" b="1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6/12/2023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0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Exploração offshore: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Gás e petróleo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Renováveis: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en-US" sz="2600" b="1" dirty="0">
                <a:solidFill>
                  <a:srgbClr val="494F60"/>
                </a:solidFill>
                <a:cs typeface="Arial" charset="0"/>
              </a:rPr>
              <a:t>“ocean energy; wind energy from turbines located in offshore areas; geothermal energy derived from submarine geothermal resources; and bioenergy derived from marine biomass, particularly ocean-derived algae”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en-US" sz="2600" b="1" dirty="0" err="1">
                <a:solidFill>
                  <a:srgbClr val="494F60"/>
                </a:solidFill>
                <a:cs typeface="Arial" charset="0"/>
              </a:rPr>
              <a:t>Também</a:t>
            </a:r>
            <a:r>
              <a:rPr lang="en-US" sz="2600" b="1" dirty="0">
                <a:solidFill>
                  <a:srgbClr val="494F60"/>
                </a:solidFill>
                <a:cs typeface="Arial" charset="0"/>
              </a:rPr>
              <a:t> solar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Transporte: colocação de cabos, ductos e infraestruturas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Preocupação com acidentes / poluição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rgbClr val="494F60"/>
                </a:solidFill>
              </a:rPr>
              <a:t>Questões de Direito Internacional da Energia</a:t>
            </a:r>
            <a:endParaRPr lang="pt-PT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45966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6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CNUDM –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Exploração da ZEE e da Plataforma Continental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Colocação de cabos e ductos é passagem inofensiva por mar territorial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Área a ser explorada pela Autoridade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Ainda com lacunas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Comércio internacional: </a:t>
            </a:r>
          </a:p>
          <a:p>
            <a:pPr marL="1340586" lvl="2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BIT</a:t>
            </a:r>
          </a:p>
          <a:p>
            <a:pPr marL="1340586" lvl="2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Tratado Carta da Energia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rgbClr val="494F60"/>
                </a:solidFill>
              </a:rPr>
              <a:t>Questões de Direito Internacional da Energia</a:t>
            </a:r>
            <a:endParaRPr lang="pt-PT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45966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6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Indústria do Petróleo e do Gás:</a:t>
            </a:r>
          </a:p>
          <a:p>
            <a:pPr marL="1340586" lvl="2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caracteriza-se por longos prazos de entrega e é de capital intensivo com uma série de variáveis / dependências (taxa de câmbio, preço bruto e tensão geopolítica) e risco inerente.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Estes riscos giram principalmente em torno do enquadramento regulatório e das suas alterações previstas ou não, concorrência para a aquisição e desenvolvimento de ativos e licenças, a natureza geológica dos campos de petróleo e gás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ex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: condições de perfuração inesperadas), a incapacidade das empresas de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de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fornecerem os serviços contratados, mudanças do mercado imprevisíveis, condições meteorológicas adversas, e atrasos na disponibilidade ou entrega de equipamento apropriado.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rgbClr val="494F60"/>
                </a:solidFill>
              </a:rPr>
              <a:t>Questões de Direito Internacional da Energia</a:t>
            </a:r>
            <a:endParaRPr lang="pt-PT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45966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8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indústria é dominada por Multinacionais e empresas comerciais principalmente no Ocidente e está baseada no dólar.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Como qualquer outra oferta e procura de mercadorias são os principais motores desta indústria alimentada pelo crescimento económico global, principalmente em economias emergentes como a China e a Índia.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Políticas ambientais e climáticas que encorajam uma mudança mais rápida para combustíveis com menor teor de carbono.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rgbClr val="494F60"/>
                </a:solidFill>
              </a:rPr>
              <a:t>Questões de Direito Internacional da Energia</a:t>
            </a:r>
            <a:endParaRPr lang="pt-PT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45966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C9E4BB-B537-4D49-9F81-D73F1B4A8850}"/>
              </a:ext>
            </a:extLst>
          </p:cNvPr>
          <p:cNvSpPr/>
          <p:nvPr/>
        </p:nvSpPr>
        <p:spPr>
          <a:xfrm>
            <a:off x="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7" name="TextBox 11">
            <a:extLst>
              <a:ext uri="{FF2B5EF4-FFF2-40B4-BE49-F238E27FC236}">
                <a16:creationId xmlns:a16="http://schemas.microsoft.com/office/drawing/2014/main" id="{D4F40591-B16F-479B-B079-596B50F8A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2856845"/>
            <a:ext cx="9178925" cy="406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4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4600" b="1" dirty="0">
                <a:solidFill>
                  <a:schemeClr val="bg1"/>
                </a:solidFill>
              </a:rPr>
              <a:t>Muito obrigado</a:t>
            </a:r>
            <a:r>
              <a:rPr lang="pt-BR" altLang="pt-PT" sz="4600" b="1" dirty="0">
                <a:solidFill>
                  <a:schemeClr val="bg1"/>
                </a:solidFill>
              </a:rPr>
              <a:t>!</a:t>
            </a:r>
            <a:endParaRPr lang="pt-BR" altLang="pt-PT" sz="32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PT" sz="2700" b="1" i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PT" sz="2700" b="1" i="1" dirty="0">
                <a:solidFill>
                  <a:schemeClr val="bg1"/>
                </a:solidFill>
              </a:rPr>
              <a:t>ruilanceiro@fd.ulisboa.pt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32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2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4382E2-431E-4D57-9673-F68D880A5CE5}"/>
              </a:ext>
            </a:extLst>
          </p:cNvPr>
          <p:cNvCxnSpPr/>
          <p:nvPr/>
        </p:nvCxnSpPr>
        <p:spPr>
          <a:xfrm>
            <a:off x="1058863" y="2465388"/>
            <a:ext cx="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C7EA1C-7AC6-4AE9-8058-B1F72835E0F5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F2101-1307-4265-BBBC-5AB9CDE9025D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94B1CC-1BC9-4865-BE3F-343C2952F224}"/>
              </a:ext>
            </a:extLst>
          </p:cNvPr>
          <p:cNvSpPr/>
          <p:nvPr/>
        </p:nvSpPr>
        <p:spPr>
          <a:xfrm>
            <a:off x="0" y="0"/>
            <a:ext cx="10688638" cy="1331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2232" name="Picture 9" descr="logo-ICJP-CIDP.png">
            <a:extLst>
              <a:ext uri="{FF2B5EF4-FFF2-40B4-BE49-F238E27FC236}">
                <a16:creationId xmlns:a16="http://schemas.microsoft.com/office/drawing/2014/main" id="{CF6CD7A6-1602-4B93-BDD6-599C75525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4650"/>
            <a:ext cx="32464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1C9DB-AB6A-4924-9573-38576BF09041}"/>
              </a:ext>
            </a:extLst>
          </p:cNvPr>
          <p:cNvCxnSpPr/>
          <p:nvPr/>
        </p:nvCxnSpPr>
        <p:spPr>
          <a:xfrm>
            <a:off x="5367338" y="1058863"/>
            <a:ext cx="4768850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34" name="TextBox 14">
            <a:extLst>
              <a:ext uri="{FF2B5EF4-FFF2-40B4-BE49-F238E27FC236}">
                <a16:creationId xmlns:a16="http://schemas.microsoft.com/office/drawing/2014/main" id="{51A8DCB1-8535-4529-9BCF-FB678BA8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531813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2800" dirty="0">
                <a:solidFill>
                  <a:srgbClr val="C0C0C0"/>
                </a:solidFill>
              </a:rPr>
              <a:t>Muito obrigado!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161AD0-BB8D-47CE-8F41-E3DABDAF874E}"/>
              </a:ext>
            </a:extLst>
          </p:cNvPr>
          <p:cNvCxnSpPr/>
          <p:nvPr/>
        </p:nvCxnSpPr>
        <p:spPr>
          <a:xfrm>
            <a:off x="1058863" y="7124700"/>
            <a:ext cx="1976437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9060</TotalTime>
  <Words>343</Words>
  <Application>Microsoft Office PowerPoint</Application>
  <PresentationFormat>Personalizados</PresentationFormat>
  <Paragraphs>50</Paragraphs>
  <Slides>7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Tavares Lanceiro</dc:creator>
  <cp:lastModifiedBy>Rui Lanceiro</cp:lastModifiedBy>
  <cp:revision>401</cp:revision>
  <dcterms:created xsi:type="dcterms:W3CDTF">2015-03-08T09:37:28Z</dcterms:created>
  <dcterms:modified xsi:type="dcterms:W3CDTF">2023-06-12T01:05:55Z</dcterms:modified>
</cp:coreProperties>
</file>